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760" r:id="rId62"/>
    <p:sldId id="307" r:id="rId63"/>
    <p:sldId id="306" r:id="rId64"/>
    <p:sldId id="309" r:id="rId65"/>
    <p:sldId id="779" r:id="rId66"/>
    <p:sldId id="796" r:id="rId67"/>
    <p:sldId id="299" r:id="rId68"/>
    <p:sldId id="312" r:id="rId69"/>
    <p:sldId id="983" r:id="rId70"/>
    <p:sldId id="994" r:id="rId71"/>
    <p:sldId id="292" r:id="rId72"/>
    <p:sldId id="780" r:id="rId73"/>
    <p:sldId id="797"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85" r:id="rId87"/>
    <p:sldId id="288" r:id="rId88"/>
    <p:sldId id="296" r:id="rId89"/>
    <p:sldId id="783" r:id="rId90"/>
    <p:sldId id="315" r:id="rId91"/>
    <p:sldId id="314" r:id="rId92"/>
    <p:sldId id="799" r:id="rId93"/>
    <p:sldId id="800" r:id="rId94"/>
    <p:sldId id="313" r:id="rId95"/>
    <p:sldId id="798" r:id="rId96"/>
    <p:sldId id="316" r:id="rId97"/>
    <p:sldId id="784" r:id="rId98"/>
    <p:sldId id="785" r:id="rId99"/>
    <p:sldId id="257" r:id="rId100"/>
    <p:sldId id="317" r:id="rId101"/>
    <p:sldId id="318" r:id="rId102"/>
    <p:sldId id="319" r:id="rId103"/>
    <p:sldId id="320" r:id="rId104"/>
    <p:sldId id="997" r:id="rId105"/>
    <p:sldId id="751" r:id="rId106"/>
    <p:sldId id="777" r:id="rId107"/>
    <p:sldId id="268" r:id="rId108"/>
    <p:sldId id="269" r:id="rId109"/>
    <p:sldId id="974" r:id="rId110"/>
    <p:sldId id="710" r:id="rId111"/>
    <p:sldId id="970" r:id="rId112"/>
    <p:sldId id="971" r:id="rId113"/>
    <p:sldId id="972" r:id="rId114"/>
    <p:sldId id="739" r:id="rId115"/>
    <p:sldId id="738" r:id="rId116"/>
    <p:sldId id="734" r:id="rId117"/>
    <p:sldId id="876" r:id="rId118"/>
    <p:sldId id="675" r:id="rId119"/>
    <p:sldId id="676" r:id="rId120"/>
    <p:sldId id="677" r:id="rId121"/>
    <p:sldId id="678" r:id="rId122"/>
    <p:sldId id="674" r:id="rId123"/>
    <p:sldId id="679" r:id="rId124"/>
    <p:sldId id="877" r:id="rId125"/>
    <p:sldId id="878" r:id="rId126"/>
    <p:sldId id="97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7/24/21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88.xml.rels><?xml version="1.0" encoding="UTF-8" standalone="yes"?>
<Relationships xmlns="http://schemas.openxmlformats.org/package/2006/relationships"><Relationship Id="rId3" Type="http://schemas.openxmlformats.org/officeDocument/2006/relationships/image" Target="../media/image101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4174206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106</a:t>
            </a:fld>
            <a:endParaRPr lang="en-US"/>
          </a:p>
        </p:txBody>
      </p:sp>
    </p:spTree>
    <p:extLst>
      <p:ext uri="{BB962C8B-B14F-4D97-AF65-F5344CB8AC3E}">
        <p14:creationId xmlns:p14="http://schemas.microsoft.com/office/powerpoint/2010/main" val="617937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4243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625963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95287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21666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718150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46454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2378321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3199" y="1131534"/>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a:t>
                </a:r>
                <a:r>
                  <a:rPr lang="en-US" sz="1800">
                    <a:ea typeface="Arial" charset="0"/>
                    <a:cs typeface="Arial" charset="0"/>
                  </a:rPr>
                  <a:t>reflection coefficients</a:t>
                </a:r>
                <a:endParaRPr lang="en-US" sz="1800" dirty="0">
                  <a:ea typeface="Arial" charset="0"/>
                  <a:cs typeface="Arial" charset="0"/>
                </a:endParaRPr>
              </a:p>
              <a:p>
                <a:pPr marL="342900" indent="-342900" algn="l">
                  <a:buFont typeface="Arial" panose="020B0604020202020204" pitchFamily="34" charset="0"/>
                  <a:buChar char="•"/>
                </a:pPr>
                <a:r>
                  <a:rPr lang="en-US" sz="1800" dirty="0" err="1">
                    <a:ea typeface="Arial" charset="0"/>
                    <a:cs typeface="Arial" charset="0"/>
                  </a:rPr>
                  <a:t>Todo</a:t>
                </a:r>
                <a:r>
                  <a:rPr lang="en-US" sz="1800" dirty="0">
                    <a:ea typeface="Arial" charset="0"/>
                    <a:cs typeface="Arial" charset="0"/>
                  </a:rPr>
                  <a:t>: </a:t>
                </a:r>
              </a:p>
              <a:p>
                <a:pPr marL="800100" lvl="1" indent="-342900">
                  <a:buFont typeface="+mj-lt"/>
                  <a:buAutoNum type="arabicPeriod"/>
                </a:pPr>
                <a:r>
                  <a:rPr lang="en-US" sz="1600" dirty="0">
                    <a:ea typeface="Arial" charset="0"/>
                    <a:cs typeface="Arial" charset="0"/>
                  </a:rPr>
                  <a:t>37 Antennas</a:t>
                </a:r>
              </a:p>
              <a:p>
                <a:pPr marL="800100" lvl="1" indent="-342900">
                  <a:buFont typeface="+mj-lt"/>
                  <a:buAutoNum type="arabicPeriod"/>
                </a:pPr>
                <a:r>
                  <a:rPr lang="en-US" sz="1600" dirty="0">
                    <a:ea typeface="Arial" charset="0"/>
                    <a:cs typeface="Arial" charset="0"/>
                  </a:rPr>
                  <a:t>26 VFO</a:t>
                </a:r>
              </a:p>
              <a:p>
                <a:pPr marL="800100" lvl="1" indent="-342900">
                  <a:buFont typeface="+mj-lt"/>
                  <a:buAutoNum type="arabicPeriod"/>
                </a:pPr>
                <a:r>
                  <a:rPr lang="en-US" sz="1600" dirty="0">
                    <a:ea typeface="Arial" charset="0"/>
                    <a:cs typeface="Arial" charset="0"/>
                  </a:rPr>
                  <a:t>28 Mixer</a:t>
                </a:r>
              </a:p>
              <a:p>
                <a:pPr marL="800100" lvl="1" indent="-342900">
                  <a:buFont typeface="+mj-lt"/>
                  <a:buAutoNum type="arabicPeriod"/>
                </a:pPr>
                <a:r>
                  <a:rPr lang="en-US" sz="1600" dirty="0">
                    <a:ea typeface="Arial" charset="0"/>
                    <a:cs typeface="Arial" charset="0"/>
                  </a:rPr>
                  <a:t>29 Product detector</a:t>
                </a:r>
              </a:p>
              <a:p>
                <a:pPr marL="800100" lvl="1" indent="-342900">
                  <a:buFont typeface="+mj-lt"/>
                  <a:buAutoNum type="arabicPeriod"/>
                </a:pPr>
                <a:r>
                  <a:rPr lang="en-US" sz="1600" dirty="0">
                    <a:ea typeface="Arial" charset="0"/>
                    <a:cs typeface="Arial" charset="0"/>
                  </a:rPr>
                  <a:t>24 Power amp</a:t>
                </a:r>
              </a:p>
              <a:p>
                <a:pPr marL="800100" lvl="1" indent="-342900">
                  <a:buFont typeface="+mj-lt"/>
                  <a:buAutoNum type="arabicPeriod"/>
                </a:pPr>
                <a:r>
                  <a:rPr lang="en-US" sz="1600" dirty="0">
                    <a:ea typeface="Arial" charset="0"/>
                    <a:cs typeface="Arial" charset="0"/>
                  </a:rPr>
                  <a:t>22 Emitter degeneration</a:t>
                </a:r>
              </a:p>
              <a:p>
                <a:pPr marL="800100" lvl="1" indent="-342900">
                  <a:buFont typeface="+mj-lt"/>
                  <a:buAutoNum type="arabicPeriod"/>
                </a:pPr>
                <a:r>
                  <a:rPr lang="en-US" sz="1600" dirty="0">
                    <a:ea typeface="Arial" charset="0"/>
                    <a:cs typeface="Arial" charset="0"/>
                  </a:rPr>
                  <a:t>25 thermal</a:t>
                </a:r>
              </a:p>
              <a:p>
                <a:pPr marL="800100" lvl="1" indent="-342900">
                  <a:buFont typeface="+mj-lt"/>
                  <a:buAutoNum type="arabicPeriod"/>
                </a:pPr>
                <a:r>
                  <a:rPr lang="en-US" sz="1600" dirty="0">
                    <a:ea typeface="Arial" charset="0"/>
                    <a:cs typeface="Arial" charset="0"/>
                  </a:rPr>
                  <a:t>32 AGC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3199" y="1131534"/>
                <a:ext cx="11294772" cy="5018623"/>
              </a:xfrm>
              <a:blipFill>
                <a:blip r:embed="rId3"/>
                <a:stretch>
                  <a:fillRect l="-337" t="-12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919255"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defTabSz="457200" latinLnBrk="1" hangingPunct="0"/>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919255" cy="4370514"/>
              </a:xfrm>
              <a:prstGeom prst="rect">
                <a:avLst/>
              </a:prstGeom>
              <a:blipFill>
                <a:blip r:embed="rId3"/>
                <a:stretch>
                  <a:fillRect l="-1465"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43484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4348465" cy="5316671"/>
              </a:xfrm>
              <a:prstGeom prst="rect">
                <a:avLst/>
              </a:prstGeom>
              <a:blipFill>
                <a:blip r:embed="rId3"/>
                <a:stretch>
                  <a:fillRect l="-1166" t="-714" r="-875"/>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45194"/>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136" t="-845" r="-5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8267"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10702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107025"/>
                <a:ext cx="11583100" cy="2936740"/>
              </a:xfrm>
              <a:prstGeom prst="rect">
                <a:avLst/>
              </a:prstGeom>
              <a:blipFill>
                <a:blip r:embed="rId3"/>
                <a:stretch>
                  <a:fillRect l="-876" t="-1293"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89034" y="367838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09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𝐼</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=250</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𝐼</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b="0" i="0" smtClean="0">
                        <a:solidFill>
                          <a:srgbClr val="000000"/>
                        </a:solidFill>
                        <a:latin typeface="Cambria Math" panose="02040503050406030204" pitchFamily="18" charset="0"/>
                        <a:cs typeface="Calibri" panose="020F0502020204030204" pitchFamily="34" charset="0"/>
                        <a:sym typeface="Calibri"/>
                      </a:rPr>
                      <m:t>mW</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𝑎</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𝐸𝑓</m:t>
                    </m:r>
                    <m:r>
                      <a:rPr lang="en-US" b="0" i="1" smtClean="0">
                        <a:solidFill>
                          <a:srgbClr val="000000"/>
                        </a:solidFill>
                        <a:latin typeface="Cambria Math" panose="02040503050406030204" pitchFamily="18" charset="0"/>
                        <a:cs typeface="Calibri" panose="020F0502020204030204" pitchFamily="34" charset="0"/>
                        <a:sym typeface="Calibri"/>
                      </a:rPr>
                      <m:t>=260</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𝑎</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cs typeface="Calibri" panose="020F0502020204030204" pitchFamily="34" charset="0"/>
                        <a:sym typeface="Calibri"/>
                      </a:rPr>
                      <m:t>=690</m:t>
                    </m:r>
                    <m:r>
                      <a:rPr lang="en-US"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𝐼</m:t>
                        </m:r>
                      </m:e>
                      <m:sub>
                        <m:r>
                          <a:rPr lang="en-US" i="1">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=3.2</m:t>
                    </m:r>
                    <m:r>
                      <a:rPr lang="en-US" b="0" i="1" smtClean="0">
                        <a:solidFill>
                          <a:srgbClr val="000000"/>
                        </a:solidFill>
                        <a:latin typeface="Cambria Math" panose="02040503050406030204" pitchFamily="18" charset="0"/>
                        <a:cs typeface="Calibri" panose="020F0502020204030204" pitchFamily="34" charset="0"/>
                        <a:sym typeface="Calibri"/>
                      </a:rPr>
                      <m:t>𝑊</m:t>
                    </m:r>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b="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a:fld id="{825F15A7-03F4-43D7-82C5-3E23DA2F108C}" type="mathplaceholder">
                      <a:rPr lang="en-US" b="0" i="1" dirty="0" smtClean="0">
                        <a:solidFill>
                          <a:srgbClr val="000000"/>
                        </a:solidFill>
                        <a:latin typeface="Cambria Math" panose="02040503050406030204" pitchFamily="18" charset="0"/>
                        <a:cs typeface="Calibri" panose="020F0502020204030204" pitchFamily="34" charset="0"/>
                        <a:sym typeface="Calibri"/>
                      </a:rPr>
                      <a:t>Type equation here.</a:t>
                    </a:fld>
                  </m:oMath>
                </a14:m>
                <a:endParaRPr lang="en-US" b="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8</m:t>
                        </m:r>
                        <m:r>
                          <a:rPr lang="en-US" b="0" i="1" smtClean="0">
                            <a:solidFill>
                              <a:srgbClr val="000000"/>
                            </a:solidFill>
                            <a:latin typeface="Cambria Math" panose="02040503050406030204" pitchFamily="18" charset="0"/>
                            <a:cs typeface="Calibri" panose="020F0502020204030204" pitchFamily="34" charset="0"/>
                            <a:sym typeface="Calibri"/>
                          </a:rPr>
                          <m:t>𝑅</m:t>
                        </m:r>
                      </m:den>
                    </m:f>
                    <m:r>
                      <a:rPr lang="en-US" b="0" i="1" smtClean="0">
                        <a:solidFill>
                          <a:srgbClr val="000000"/>
                        </a:solidFill>
                        <a:latin typeface="Cambria Math" panose="02040503050406030204" pitchFamily="18" charset="0"/>
                        <a:cs typeface="Calibri" panose="020F0502020204030204" pitchFamily="34" charset="0"/>
                        <a:sym typeface="Calibri"/>
                      </a:rPr>
                      <m:t>= 2.6</m:t>
                    </m:r>
                    <m:r>
                      <a:rPr lang="en-US" b="0" i="1" smtClean="0">
                        <a:solidFill>
                          <a:srgbClr val="000000"/>
                        </a:solidFill>
                        <a:latin typeface="Cambria Math" panose="02040503050406030204" pitchFamily="18" charset="0"/>
                        <a:cs typeface="Calibri" panose="020F0502020204030204" pitchFamily="34" charset="0"/>
                        <a:sym typeface="Calibri"/>
                      </a:rPr>
                      <m:t>𝑊</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24494" y="1236533"/>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180134" y="1057803"/>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0134" y="1057803"/>
                <a:ext cx="8444281" cy="5193222"/>
              </a:xfrm>
              <a:prstGeom prst="rect">
                <a:avLst/>
              </a:prstGeom>
              <a:blipFill>
                <a:blip r:embed="rId3"/>
                <a:stretch>
                  <a:fillRect l="-1201" t="-732"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77" name="Group 76">
            <a:extLst>
              <a:ext uri="{FF2B5EF4-FFF2-40B4-BE49-F238E27FC236}">
                <a16:creationId xmlns:a16="http://schemas.microsoft.com/office/drawing/2014/main" id="{30B51522-F01A-A24E-8D10-4987764CAF18}"/>
              </a:ext>
            </a:extLst>
          </p:cNvPr>
          <p:cNvGrpSpPr/>
          <p:nvPr/>
        </p:nvGrpSpPr>
        <p:grpSpPr>
          <a:xfrm>
            <a:off x="8728707" y="2888956"/>
            <a:ext cx="3400936" cy="1809242"/>
            <a:chOff x="8432143" y="2888956"/>
            <a:chExt cx="3400936" cy="1809242"/>
          </a:xfrm>
        </p:grpSpPr>
        <p:sp>
          <p:nvSpPr>
            <p:cNvPr id="6" name="Oval 5">
              <a:extLst>
                <a:ext uri="{FF2B5EF4-FFF2-40B4-BE49-F238E27FC236}">
                  <a16:creationId xmlns:a16="http://schemas.microsoft.com/office/drawing/2014/main" id="{DEED19CF-B6A0-5248-A445-87FB39E6FC5C}"/>
                </a:ext>
              </a:extLst>
            </p:cNvPr>
            <p:cNvSpPr/>
            <p:nvPr/>
          </p:nvSpPr>
          <p:spPr>
            <a:xfrm>
              <a:off x="11349366"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350237"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507777"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273193"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262517"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398236"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537332"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8831014"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363832"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432143"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9892515"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389764"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213942"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304313"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9770668"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0980099"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031845"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0947746"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047533"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8751830"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531344"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536315" y="407999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8832144"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343234"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9C13EE98-760E-F848-A155-FC317117E574}"/>
                  </a:ext>
                </a:extLst>
              </p:cNvPr>
              <p:cNvSpPr txBox="1"/>
              <p:nvPr/>
            </p:nvSpPr>
            <p:spPr>
              <a:xfrm>
                <a:off x="251998" y="1184576"/>
                <a:ext cx="7186683"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p:txBody>
          </p:sp>
        </mc:Choice>
        <mc:Fallback>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51998" y="1184576"/>
                <a:ext cx="7186683" cy="4939125"/>
              </a:xfrm>
              <a:prstGeom prst="rect">
                <a:avLst/>
              </a:prstGeom>
              <a:blipFill>
                <a:blip r:embed="rId3"/>
                <a:stretch>
                  <a:fillRect l="-141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7" y="1192080"/>
            <a:ext cx="7674459"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1533600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2173254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1296360" cy="4368468"/>
              </a:xfrm>
              <a:prstGeom prst="rect">
                <a:avLst/>
              </a:prstGeom>
              <a:blipFill>
                <a:blip r:embed="rId3"/>
                <a:stretch>
                  <a:fillRect l="-898"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825029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5153</TotalTime>
  <Words>14198</Words>
  <Application>Microsoft Macintosh PowerPoint</Application>
  <PresentationFormat>Widescreen</PresentationFormat>
  <Paragraphs>2564</Paragraphs>
  <Slides>126</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716</cp:revision>
  <dcterms:created xsi:type="dcterms:W3CDTF">2021-07-06T18:24:07Z</dcterms:created>
  <dcterms:modified xsi:type="dcterms:W3CDTF">2021-07-25T05:06:47Z</dcterms:modified>
</cp:coreProperties>
</file>